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62" r:id="rId4"/>
    <p:sldId id="264" r:id="rId5"/>
    <p:sldId id="265" r:id="rId6"/>
    <p:sldId id="277" r:id="rId7"/>
    <p:sldId id="278" r:id="rId8"/>
    <p:sldId id="266" r:id="rId9"/>
    <p:sldId id="268" r:id="rId10"/>
    <p:sldId id="269" r:id="rId11"/>
    <p:sldId id="270" r:id="rId12"/>
    <p:sldId id="273" r:id="rId13"/>
    <p:sldId id="274" r:id="rId14"/>
    <p:sldId id="275" r:id="rId15"/>
    <p:sldId id="279" r:id="rId16"/>
    <p:sldId id="280" r:id="rId17"/>
    <p:sldId id="281" r:id="rId18"/>
    <p:sldId id="282" r:id="rId19"/>
    <p:sldId id="283" r:id="rId20"/>
    <p:sldId id="284" r:id="rId21"/>
    <p:sldId id="285" r:id="rId22"/>
    <p:sldId id="286" r:id="rId23"/>
    <p:sldId id="288" r:id="rId24"/>
    <p:sldId id="289" r:id="rId25"/>
    <p:sldId id="290" r:id="rId26"/>
    <p:sldId id="291" r:id="rId27"/>
    <p:sldId id="292" r:id="rId28"/>
    <p:sldId id="293" r:id="rId29"/>
    <p:sldId id="294" r:id="rId30"/>
    <p:sldId id="295" r:id="rId31"/>
    <p:sldId id="297" r:id="rId32"/>
    <p:sldId id="298" r:id="rId33"/>
    <p:sldId id="299" r:id="rId34"/>
    <p:sldId id="300" r:id="rId35"/>
    <p:sldId id="301" r:id="rId36"/>
    <p:sldId id="302" r:id="rId37"/>
    <p:sldId id="303" r:id="rId38"/>
    <p:sldId id="304" r:id="rId39"/>
    <p:sldId id="306" r:id="rId40"/>
    <p:sldId id="307" r:id="rId41"/>
    <p:sldId id="308" r:id="rId42"/>
    <p:sldId id="309" r:id="rId43"/>
    <p:sldId id="310" r:id="rId44"/>
    <p:sldId id="311" r:id="rId45"/>
    <p:sldId id="312" r:id="rId46"/>
    <p:sldId id="313" r:id="rId47"/>
    <p:sldId id="314" r:id="rId48"/>
    <p:sldId id="315"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46" d="100"/>
          <a:sy n="46" d="100"/>
        </p:scale>
        <p:origin x="43" y="8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9/24/2025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0858" y="2865119"/>
            <a:ext cx="8978536" cy="959293"/>
          </a:xfrm>
        </p:spPr>
        <p:txBody>
          <a:bodyPr/>
          <a:lstStyle/>
          <a:p>
            <a:r>
              <a:rPr lang="en-GB" dirty="0" smtClean="0"/>
              <a:t>DT Unit Design</a:t>
            </a:r>
            <a:endParaRPr lang="en-GB" dirty="0"/>
          </a:p>
        </p:txBody>
      </p:sp>
      <p:sp>
        <p:nvSpPr>
          <p:cNvPr id="4" name="Subtitle 3"/>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1541464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Retrieval from within Unit</a:t>
            </a:r>
            <a:endParaRPr lang="en-GB" dirty="0"/>
          </a:p>
        </p:txBody>
      </p:sp>
      <p:sp>
        <p:nvSpPr>
          <p:cNvPr id="3" name="Content Placeholder 2"/>
          <p:cNvSpPr>
            <a:spLocks noGrp="1"/>
          </p:cNvSpPr>
          <p:nvPr>
            <p:ph idx="1"/>
          </p:nvPr>
        </p:nvSpPr>
        <p:spPr/>
        <p:txBody>
          <a:bodyPr/>
          <a:lstStyle/>
          <a:p>
            <a:r>
              <a:rPr lang="en-GB" dirty="0"/>
              <a:t>The class review vocabulary and the learning from the previous lesson(s) and show where they are in the wider ‘DT journey’ (i.e. the sequence). </a:t>
            </a:r>
          </a:p>
        </p:txBody>
      </p:sp>
    </p:spTree>
    <p:extLst>
      <p:ext uri="{BB962C8B-B14F-4D97-AF65-F5344CB8AC3E}">
        <p14:creationId xmlns:p14="http://schemas.microsoft.com/office/powerpoint/2010/main" val="2597468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Share lesson ‘I can’</a:t>
            </a:r>
            <a:endParaRPr lang="en-GB" dirty="0"/>
          </a:p>
        </p:txBody>
      </p:sp>
      <p:sp>
        <p:nvSpPr>
          <p:cNvPr id="3" name="Content Placeholder 2"/>
          <p:cNvSpPr>
            <a:spLocks noGrp="1"/>
          </p:cNvSpPr>
          <p:nvPr>
            <p:ph idx="1"/>
          </p:nvPr>
        </p:nvSpPr>
        <p:spPr/>
        <p:txBody>
          <a:bodyPr/>
          <a:lstStyle/>
          <a:p>
            <a:r>
              <a:rPr lang="en-GB" dirty="0"/>
              <a:t>Look at ‘I can.’ for this lesson and how this fits into the bigger sequence of learning for the unit.</a:t>
            </a:r>
          </a:p>
        </p:txBody>
      </p:sp>
    </p:spTree>
    <p:extLst>
      <p:ext uri="{BB962C8B-B14F-4D97-AF65-F5344CB8AC3E}">
        <p14:creationId xmlns:p14="http://schemas.microsoft.com/office/powerpoint/2010/main" val="410004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 Learning</a:t>
            </a:r>
            <a:endParaRPr lang="en-GB" dirty="0"/>
          </a:p>
        </p:txBody>
      </p:sp>
      <p:sp>
        <p:nvSpPr>
          <p:cNvPr id="3" name="Content Placeholder 2"/>
          <p:cNvSpPr>
            <a:spLocks noGrp="1"/>
          </p:cNvSpPr>
          <p:nvPr>
            <p:ph idx="1"/>
          </p:nvPr>
        </p:nvSpPr>
        <p:spPr/>
        <p:txBody>
          <a:bodyPr/>
          <a:lstStyle/>
          <a:p>
            <a:r>
              <a:rPr lang="en-GB" dirty="0"/>
              <a:t>Ensure learning is introduced in line with Walkthrus (</a:t>
            </a:r>
            <a:r>
              <a:rPr lang="en-GB" b="1" dirty="0"/>
              <a:t>small steps, modelled, checking for understanding etc…)</a:t>
            </a:r>
            <a:br>
              <a:rPr lang="en-GB" b="1" dirty="0"/>
            </a:br>
            <a:r>
              <a:rPr lang="en-GB" dirty="0"/>
              <a:t>Teach new learning. Pupils will have the opportunity to practice their disciplinary skills within each lesson</a:t>
            </a:r>
          </a:p>
        </p:txBody>
      </p:sp>
    </p:spTree>
    <p:extLst>
      <p:ext uri="{BB962C8B-B14F-4D97-AF65-F5344CB8AC3E}">
        <p14:creationId xmlns:p14="http://schemas.microsoft.com/office/powerpoint/2010/main" val="2571611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Independent Practice</a:t>
            </a:r>
            <a:endParaRPr lang="en-GB" dirty="0"/>
          </a:p>
        </p:txBody>
      </p:sp>
      <p:sp>
        <p:nvSpPr>
          <p:cNvPr id="3" name="Content Placeholder 2"/>
          <p:cNvSpPr>
            <a:spLocks noGrp="1"/>
          </p:cNvSpPr>
          <p:nvPr>
            <p:ph idx="1"/>
          </p:nvPr>
        </p:nvSpPr>
        <p:spPr/>
        <p:txBody>
          <a:bodyPr/>
          <a:lstStyle/>
          <a:p>
            <a:r>
              <a:rPr lang="en-GB" dirty="0"/>
              <a:t>Learning presented in DT books – activity must be closely linked to the learning intention. Pupils may be given the opportunity to ‘present learning how they wish i.e. sketch, diagrams, piece of writing... Misconceptions picked up and addressed through effective deployment of LSAs, instant feedback and rapid support. </a:t>
            </a:r>
          </a:p>
        </p:txBody>
      </p:sp>
    </p:spTree>
    <p:extLst>
      <p:ext uri="{BB962C8B-B14F-4D97-AF65-F5344CB8AC3E}">
        <p14:creationId xmlns:p14="http://schemas.microsoft.com/office/powerpoint/2010/main" val="874153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End of Lesson Assessment</a:t>
            </a:r>
            <a:endParaRPr lang="en-GB" dirty="0"/>
          </a:p>
        </p:txBody>
      </p:sp>
      <p:sp>
        <p:nvSpPr>
          <p:cNvPr id="3" name="Content Placeholder 2"/>
          <p:cNvSpPr>
            <a:spLocks noGrp="1"/>
          </p:cNvSpPr>
          <p:nvPr>
            <p:ph idx="1"/>
          </p:nvPr>
        </p:nvSpPr>
        <p:spPr/>
        <p:txBody>
          <a:bodyPr/>
          <a:lstStyle/>
          <a:p>
            <a:r>
              <a:rPr lang="en-GB" dirty="0"/>
              <a:t>Teacher reviews the learning within the lesson to measure whether pupils have understood.</a:t>
            </a:r>
          </a:p>
        </p:txBody>
      </p:sp>
    </p:spTree>
    <p:extLst>
      <p:ext uri="{BB962C8B-B14F-4D97-AF65-F5344CB8AC3E}">
        <p14:creationId xmlns:p14="http://schemas.microsoft.com/office/powerpoint/2010/main" val="949296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 2: </a:t>
            </a:r>
            <a:endParaRPr lang="en-GB" dirty="0"/>
          </a:p>
        </p:txBody>
      </p:sp>
      <p:pic>
        <p:nvPicPr>
          <p:cNvPr id="4" name="Content Placeholder 3"/>
          <p:cNvPicPr>
            <a:picLocks noGrp="1" noChangeAspect="1"/>
          </p:cNvPicPr>
          <p:nvPr>
            <p:ph idx="1"/>
          </p:nvPr>
        </p:nvPicPr>
        <p:blipFill>
          <a:blip r:embed="rId2"/>
          <a:stretch>
            <a:fillRect/>
          </a:stretch>
        </p:blipFill>
        <p:spPr>
          <a:xfrm>
            <a:off x="677334" y="2166692"/>
            <a:ext cx="10041331" cy="1963803"/>
          </a:xfrm>
          <a:prstGeom prst="rect">
            <a:avLst/>
          </a:prstGeom>
        </p:spPr>
      </p:pic>
    </p:spTree>
    <p:extLst>
      <p:ext uri="{BB962C8B-B14F-4D97-AF65-F5344CB8AC3E}">
        <p14:creationId xmlns:p14="http://schemas.microsoft.com/office/powerpoint/2010/main" val="2343996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Feedback to Feed Forward</a:t>
            </a:r>
            <a:endParaRPr lang="en-GB" dirty="0"/>
          </a:p>
        </p:txBody>
      </p:sp>
      <p:sp>
        <p:nvSpPr>
          <p:cNvPr id="3" name="Content Placeholder 2"/>
          <p:cNvSpPr>
            <a:spLocks noGrp="1"/>
          </p:cNvSpPr>
          <p:nvPr>
            <p:ph idx="1"/>
          </p:nvPr>
        </p:nvSpPr>
        <p:spPr/>
        <p:txBody>
          <a:bodyPr/>
          <a:lstStyle/>
          <a:p>
            <a:r>
              <a:rPr lang="en-GB" dirty="0" smtClean="0"/>
              <a:t>Before the unit starts, use all of the discussions and assessments so far to address misconceptions. </a:t>
            </a:r>
          </a:p>
          <a:p>
            <a:r>
              <a:rPr lang="en-GB" dirty="0" smtClean="0"/>
              <a:t>You may need to recap prior learning a little more</a:t>
            </a:r>
          </a:p>
          <a:p>
            <a:r>
              <a:rPr lang="en-GB" dirty="0" smtClean="0"/>
              <a:t>Take time here as it’s important children have a solid foundation to build new learning too.</a:t>
            </a:r>
            <a:endParaRPr lang="en-GB" dirty="0"/>
          </a:p>
        </p:txBody>
      </p:sp>
    </p:spTree>
    <p:extLst>
      <p:ext uri="{BB962C8B-B14F-4D97-AF65-F5344CB8AC3E}">
        <p14:creationId xmlns:p14="http://schemas.microsoft.com/office/powerpoint/2010/main" val="4213481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Vocabulary Check</a:t>
            </a:r>
            <a:endParaRPr lang="en-GB" dirty="0"/>
          </a:p>
        </p:txBody>
      </p:sp>
      <p:sp>
        <p:nvSpPr>
          <p:cNvPr id="3" name="Content Placeholder 2"/>
          <p:cNvSpPr>
            <a:spLocks noGrp="1"/>
          </p:cNvSpPr>
          <p:nvPr>
            <p:ph idx="1"/>
          </p:nvPr>
        </p:nvSpPr>
        <p:spPr/>
        <p:txBody>
          <a:bodyPr/>
          <a:lstStyle/>
          <a:p>
            <a:r>
              <a:rPr lang="en-GB" dirty="0"/>
              <a:t>Teacher revisits the vocabulary for this unit.</a:t>
            </a:r>
          </a:p>
        </p:txBody>
      </p:sp>
    </p:spTree>
    <p:extLst>
      <p:ext uri="{BB962C8B-B14F-4D97-AF65-F5344CB8AC3E}">
        <p14:creationId xmlns:p14="http://schemas.microsoft.com/office/powerpoint/2010/main" val="592074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Retrieval from within Unit</a:t>
            </a:r>
            <a:endParaRPr lang="en-GB" dirty="0"/>
          </a:p>
        </p:txBody>
      </p:sp>
      <p:sp>
        <p:nvSpPr>
          <p:cNvPr id="3" name="Content Placeholder 2"/>
          <p:cNvSpPr>
            <a:spLocks noGrp="1"/>
          </p:cNvSpPr>
          <p:nvPr>
            <p:ph idx="1"/>
          </p:nvPr>
        </p:nvSpPr>
        <p:spPr/>
        <p:txBody>
          <a:bodyPr/>
          <a:lstStyle/>
          <a:p>
            <a:r>
              <a:rPr lang="en-GB" dirty="0"/>
              <a:t>The class review vocabulary and the learning from the previous lesson(s) and show where they are in the wider ‘DT journey’ (i.e. the sequence). </a:t>
            </a:r>
          </a:p>
        </p:txBody>
      </p:sp>
    </p:spTree>
    <p:extLst>
      <p:ext uri="{BB962C8B-B14F-4D97-AF65-F5344CB8AC3E}">
        <p14:creationId xmlns:p14="http://schemas.microsoft.com/office/powerpoint/2010/main" val="4034517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Share lesson ‘I can’</a:t>
            </a:r>
            <a:endParaRPr lang="en-GB" dirty="0"/>
          </a:p>
        </p:txBody>
      </p:sp>
      <p:sp>
        <p:nvSpPr>
          <p:cNvPr id="3" name="Content Placeholder 2"/>
          <p:cNvSpPr>
            <a:spLocks noGrp="1"/>
          </p:cNvSpPr>
          <p:nvPr>
            <p:ph idx="1"/>
          </p:nvPr>
        </p:nvSpPr>
        <p:spPr/>
        <p:txBody>
          <a:bodyPr/>
          <a:lstStyle/>
          <a:p>
            <a:r>
              <a:rPr lang="en-GB" dirty="0"/>
              <a:t>Look at ‘I can.’ for this lesson and how this fits into the bigger sequence of learning for the unit.</a:t>
            </a:r>
          </a:p>
        </p:txBody>
      </p:sp>
    </p:spTree>
    <p:extLst>
      <p:ext uri="{BB962C8B-B14F-4D97-AF65-F5344CB8AC3E}">
        <p14:creationId xmlns:p14="http://schemas.microsoft.com/office/powerpoint/2010/main" val="2319681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056695" y="2324947"/>
            <a:ext cx="7752127" cy="3937019"/>
          </a:xfrm>
          <a:prstGeom prst="rect">
            <a:avLst/>
          </a:prstGeom>
        </p:spPr>
      </p:pic>
      <p:pic>
        <p:nvPicPr>
          <p:cNvPr id="4" name="Picture 3"/>
          <p:cNvPicPr>
            <a:picLocks noChangeAspect="1"/>
          </p:cNvPicPr>
          <p:nvPr/>
        </p:nvPicPr>
        <p:blipFill>
          <a:blip r:embed="rId3"/>
          <a:stretch>
            <a:fillRect/>
          </a:stretch>
        </p:blipFill>
        <p:spPr>
          <a:xfrm>
            <a:off x="595583" y="269421"/>
            <a:ext cx="6432233" cy="2160028"/>
          </a:xfrm>
          <a:prstGeom prst="rect">
            <a:avLst/>
          </a:prstGeom>
        </p:spPr>
      </p:pic>
    </p:spTree>
    <p:extLst>
      <p:ext uri="{BB962C8B-B14F-4D97-AF65-F5344CB8AC3E}">
        <p14:creationId xmlns:p14="http://schemas.microsoft.com/office/powerpoint/2010/main" val="15809580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 Learning</a:t>
            </a:r>
            <a:endParaRPr lang="en-GB" dirty="0"/>
          </a:p>
        </p:txBody>
      </p:sp>
      <p:sp>
        <p:nvSpPr>
          <p:cNvPr id="3" name="Content Placeholder 2"/>
          <p:cNvSpPr>
            <a:spLocks noGrp="1"/>
          </p:cNvSpPr>
          <p:nvPr>
            <p:ph idx="1"/>
          </p:nvPr>
        </p:nvSpPr>
        <p:spPr/>
        <p:txBody>
          <a:bodyPr/>
          <a:lstStyle/>
          <a:p>
            <a:r>
              <a:rPr lang="en-GB" dirty="0"/>
              <a:t>Ensure learning is introduced in line with Walkthrus (</a:t>
            </a:r>
            <a:r>
              <a:rPr lang="en-GB" b="1" dirty="0"/>
              <a:t>small steps, modelled, checking for understanding etc…)</a:t>
            </a:r>
            <a:br>
              <a:rPr lang="en-GB" b="1" dirty="0"/>
            </a:br>
            <a:r>
              <a:rPr lang="en-GB" dirty="0"/>
              <a:t>Teach new learning. Pupils will have the opportunity to practice their disciplinary skills within each lesson</a:t>
            </a:r>
          </a:p>
        </p:txBody>
      </p:sp>
    </p:spTree>
    <p:extLst>
      <p:ext uri="{BB962C8B-B14F-4D97-AF65-F5344CB8AC3E}">
        <p14:creationId xmlns:p14="http://schemas.microsoft.com/office/powerpoint/2010/main" val="754890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Independent Practice</a:t>
            </a:r>
            <a:endParaRPr lang="en-GB" dirty="0"/>
          </a:p>
        </p:txBody>
      </p:sp>
      <p:sp>
        <p:nvSpPr>
          <p:cNvPr id="3" name="Content Placeholder 2"/>
          <p:cNvSpPr>
            <a:spLocks noGrp="1"/>
          </p:cNvSpPr>
          <p:nvPr>
            <p:ph idx="1"/>
          </p:nvPr>
        </p:nvSpPr>
        <p:spPr/>
        <p:txBody>
          <a:bodyPr/>
          <a:lstStyle/>
          <a:p>
            <a:r>
              <a:rPr lang="en-GB" dirty="0"/>
              <a:t>Learning presented in DT books – activity must be closely linked to the learning intention. Pupils may be given the opportunity to ‘present learning how they wish i.e. sketch, diagrams, piece of writing... Misconceptions picked up and addressed through effective deployment of LSAs, instant feedback and rapid support. </a:t>
            </a:r>
          </a:p>
        </p:txBody>
      </p:sp>
    </p:spTree>
    <p:extLst>
      <p:ext uri="{BB962C8B-B14F-4D97-AF65-F5344CB8AC3E}">
        <p14:creationId xmlns:p14="http://schemas.microsoft.com/office/powerpoint/2010/main" val="7881721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End of Lesson Assessment</a:t>
            </a:r>
            <a:endParaRPr lang="en-GB" dirty="0"/>
          </a:p>
        </p:txBody>
      </p:sp>
      <p:sp>
        <p:nvSpPr>
          <p:cNvPr id="3" name="Content Placeholder 2"/>
          <p:cNvSpPr>
            <a:spLocks noGrp="1"/>
          </p:cNvSpPr>
          <p:nvPr>
            <p:ph idx="1"/>
          </p:nvPr>
        </p:nvSpPr>
        <p:spPr/>
        <p:txBody>
          <a:bodyPr/>
          <a:lstStyle/>
          <a:p>
            <a:r>
              <a:rPr lang="en-GB" dirty="0"/>
              <a:t>Teacher reviews the learning within the lesson to measure whether pupils have understood.</a:t>
            </a:r>
          </a:p>
        </p:txBody>
      </p:sp>
    </p:spTree>
    <p:extLst>
      <p:ext uri="{BB962C8B-B14F-4D97-AF65-F5344CB8AC3E}">
        <p14:creationId xmlns:p14="http://schemas.microsoft.com/office/powerpoint/2010/main" val="2578885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 3: </a:t>
            </a:r>
            <a:endParaRPr lang="en-GB" dirty="0"/>
          </a:p>
        </p:txBody>
      </p:sp>
      <p:pic>
        <p:nvPicPr>
          <p:cNvPr id="4" name="Content Placeholder 3"/>
          <p:cNvPicPr>
            <a:picLocks noGrp="1" noChangeAspect="1"/>
          </p:cNvPicPr>
          <p:nvPr>
            <p:ph idx="1"/>
          </p:nvPr>
        </p:nvPicPr>
        <p:blipFill>
          <a:blip r:embed="rId2"/>
          <a:stretch>
            <a:fillRect/>
          </a:stretch>
        </p:blipFill>
        <p:spPr>
          <a:xfrm>
            <a:off x="677334" y="2166692"/>
            <a:ext cx="10041331" cy="1963803"/>
          </a:xfrm>
          <a:prstGeom prst="rect">
            <a:avLst/>
          </a:prstGeom>
        </p:spPr>
      </p:pic>
    </p:spTree>
    <p:extLst>
      <p:ext uri="{BB962C8B-B14F-4D97-AF65-F5344CB8AC3E}">
        <p14:creationId xmlns:p14="http://schemas.microsoft.com/office/powerpoint/2010/main" val="3440119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Feedback to Feed Forward</a:t>
            </a:r>
            <a:endParaRPr lang="en-GB" dirty="0"/>
          </a:p>
        </p:txBody>
      </p:sp>
      <p:sp>
        <p:nvSpPr>
          <p:cNvPr id="3" name="Content Placeholder 2"/>
          <p:cNvSpPr>
            <a:spLocks noGrp="1"/>
          </p:cNvSpPr>
          <p:nvPr>
            <p:ph idx="1"/>
          </p:nvPr>
        </p:nvSpPr>
        <p:spPr/>
        <p:txBody>
          <a:bodyPr/>
          <a:lstStyle/>
          <a:p>
            <a:r>
              <a:rPr lang="en-GB" dirty="0" smtClean="0"/>
              <a:t>Before the unit starts, use all of the discussions and assessments so far to address misconceptions. </a:t>
            </a:r>
          </a:p>
          <a:p>
            <a:r>
              <a:rPr lang="en-GB" dirty="0" smtClean="0"/>
              <a:t>You may need to recap prior learning a little more</a:t>
            </a:r>
          </a:p>
          <a:p>
            <a:r>
              <a:rPr lang="en-GB" dirty="0" smtClean="0"/>
              <a:t>Take time here as it’s important children have a solid foundation to build new learning too.</a:t>
            </a:r>
            <a:endParaRPr lang="en-GB" dirty="0"/>
          </a:p>
        </p:txBody>
      </p:sp>
    </p:spTree>
    <p:extLst>
      <p:ext uri="{BB962C8B-B14F-4D97-AF65-F5344CB8AC3E}">
        <p14:creationId xmlns:p14="http://schemas.microsoft.com/office/powerpoint/2010/main" val="3637594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Vocabulary Check</a:t>
            </a:r>
            <a:endParaRPr lang="en-GB" dirty="0"/>
          </a:p>
        </p:txBody>
      </p:sp>
      <p:sp>
        <p:nvSpPr>
          <p:cNvPr id="3" name="Content Placeholder 2"/>
          <p:cNvSpPr>
            <a:spLocks noGrp="1"/>
          </p:cNvSpPr>
          <p:nvPr>
            <p:ph idx="1"/>
          </p:nvPr>
        </p:nvSpPr>
        <p:spPr/>
        <p:txBody>
          <a:bodyPr/>
          <a:lstStyle/>
          <a:p>
            <a:r>
              <a:rPr lang="en-GB" dirty="0"/>
              <a:t>Teacher revisits the vocabulary for this unit.</a:t>
            </a:r>
          </a:p>
        </p:txBody>
      </p:sp>
    </p:spTree>
    <p:extLst>
      <p:ext uri="{BB962C8B-B14F-4D97-AF65-F5344CB8AC3E}">
        <p14:creationId xmlns:p14="http://schemas.microsoft.com/office/powerpoint/2010/main" val="42419647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Retrieval from within Unit</a:t>
            </a:r>
            <a:endParaRPr lang="en-GB" dirty="0"/>
          </a:p>
        </p:txBody>
      </p:sp>
      <p:sp>
        <p:nvSpPr>
          <p:cNvPr id="3" name="Content Placeholder 2"/>
          <p:cNvSpPr>
            <a:spLocks noGrp="1"/>
          </p:cNvSpPr>
          <p:nvPr>
            <p:ph idx="1"/>
          </p:nvPr>
        </p:nvSpPr>
        <p:spPr/>
        <p:txBody>
          <a:bodyPr/>
          <a:lstStyle/>
          <a:p>
            <a:r>
              <a:rPr lang="en-GB" dirty="0"/>
              <a:t>The class review vocabulary and the learning from the previous lesson(s) and show where they are in the wider ‘DT journey’ (i.e. the sequence). </a:t>
            </a:r>
          </a:p>
        </p:txBody>
      </p:sp>
    </p:spTree>
    <p:extLst>
      <p:ext uri="{BB962C8B-B14F-4D97-AF65-F5344CB8AC3E}">
        <p14:creationId xmlns:p14="http://schemas.microsoft.com/office/powerpoint/2010/main" val="2270365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Share lesson ‘I can’</a:t>
            </a:r>
            <a:endParaRPr lang="en-GB" dirty="0"/>
          </a:p>
        </p:txBody>
      </p:sp>
      <p:sp>
        <p:nvSpPr>
          <p:cNvPr id="3" name="Content Placeholder 2"/>
          <p:cNvSpPr>
            <a:spLocks noGrp="1"/>
          </p:cNvSpPr>
          <p:nvPr>
            <p:ph idx="1"/>
          </p:nvPr>
        </p:nvSpPr>
        <p:spPr/>
        <p:txBody>
          <a:bodyPr/>
          <a:lstStyle/>
          <a:p>
            <a:r>
              <a:rPr lang="en-GB" dirty="0"/>
              <a:t>Look at ‘I can.’ for this lesson and how this fits into the bigger sequence of learning for the unit.</a:t>
            </a:r>
          </a:p>
        </p:txBody>
      </p:sp>
    </p:spTree>
    <p:extLst>
      <p:ext uri="{BB962C8B-B14F-4D97-AF65-F5344CB8AC3E}">
        <p14:creationId xmlns:p14="http://schemas.microsoft.com/office/powerpoint/2010/main" val="42268093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 Learning</a:t>
            </a:r>
            <a:endParaRPr lang="en-GB" dirty="0"/>
          </a:p>
        </p:txBody>
      </p:sp>
      <p:sp>
        <p:nvSpPr>
          <p:cNvPr id="3" name="Content Placeholder 2"/>
          <p:cNvSpPr>
            <a:spLocks noGrp="1"/>
          </p:cNvSpPr>
          <p:nvPr>
            <p:ph idx="1"/>
          </p:nvPr>
        </p:nvSpPr>
        <p:spPr/>
        <p:txBody>
          <a:bodyPr/>
          <a:lstStyle/>
          <a:p>
            <a:r>
              <a:rPr lang="en-GB" dirty="0"/>
              <a:t>Ensure learning is introduced in line with Walkthrus (</a:t>
            </a:r>
            <a:r>
              <a:rPr lang="en-GB" b="1" dirty="0"/>
              <a:t>small steps, modelled, checking for understanding etc…)</a:t>
            </a:r>
            <a:br>
              <a:rPr lang="en-GB" b="1" dirty="0"/>
            </a:br>
            <a:r>
              <a:rPr lang="en-GB" dirty="0"/>
              <a:t>Teach new learning. Pupils will have the opportunity to practice their disciplinary skills within each lesson</a:t>
            </a:r>
          </a:p>
        </p:txBody>
      </p:sp>
    </p:spTree>
    <p:extLst>
      <p:ext uri="{BB962C8B-B14F-4D97-AF65-F5344CB8AC3E}">
        <p14:creationId xmlns:p14="http://schemas.microsoft.com/office/powerpoint/2010/main" val="5468455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Independent Practice</a:t>
            </a:r>
            <a:endParaRPr lang="en-GB" dirty="0"/>
          </a:p>
        </p:txBody>
      </p:sp>
      <p:sp>
        <p:nvSpPr>
          <p:cNvPr id="3" name="Content Placeholder 2"/>
          <p:cNvSpPr>
            <a:spLocks noGrp="1"/>
          </p:cNvSpPr>
          <p:nvPr>
            <p:ph idx="1"/>
          </p:nvPr>
        </p:nvSpPr>
        <p:spPr/>
        <p:txBody>
          <a:bodyPr/>
          <a:lstStyle/>
          <a:p>
            <a:r>
              <a:rPr lang="en-GB" dirty="0"/>
              <a:t>Learning presented in DT books – activity must be closely linked to the learning intention. Pupils may be given the opportunity to ‘present learning how they wish i.e. sketch, diagrams, piece of writing... Misconceptions picked up and addressed through effective deployment of LSAs, instant feedback and rapid support. </a:t>
            </a:r>
          </a:p>
        </p:txBody>
      </p:sp>
    </p:spTree>
    <p:extLst>
      <p:ext uri="{BB962C8B-B14F-4D97-AF65-F5344CB8AC3E}">
        <p14:creationId xmlns:p14="http://schemas.microsoft.com/office/powerpoint/2010/main" val="2044180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Previous End Point Assessment</a:t>
            </a:r>
            <a:endParaRPr lang="en-GB" dirty="0"/>
          </a:p>
        </p:txBody>
      </p:sp>
      <p:sp>
        <p:nvSpPr>
          <p:cNvPr id="3" name="Content Placeholder 2"/>
          <p:cNvSpPr>
            <a:spLocks noGrp="1"/>
          </p:cNvSpPr>
          <p:nvPr>
            <p:ph idx="1"/>
          </p:nvPr>
        </p:nvSpPr>
        <p:spPr/>
        <p:txBody>
          <a:bodyPr/>
          <a:lstStyle/>
          <a:p>
            <a:r>
              <a:rPr lang="en-GB" dirty="0"/>
              <a:t>Pupils complete the quiz from the previous unit – this might be from the term before or, if after the summer holidays, the school year before. It may be different depending on year group</a:t>
            </a:r>
            <a:r>
              <a:rPr lang="en-GB" dirty="0" smtClean="0"/>
              <a:t>.</a:t>
            </a:r>
          </a:p>
          <a:p>
            <a:r>
              <a:rPr lang="en-GB" dirty="0" smtClean="0"/>
              <a:t>Do not worry about complete these if they are not yet available. </a:t>
            </a:r>
            <a:endParaRPr lang="en-GB" dirty="0"/>
          </a:p>
        </p:txBody>
      </p:sp>
    </p:spTree>
    <p:extLst>
      <p:ext uri="{BB962C8B-B14F-4D97-AF65-F5344CB8AC3E}">
        <p14:creationId xmlns:p14="http://schemas.microsoft.com/office/powerpoint/2010/main" val="33487755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End of Lesson Assessment</a:t>
            </a:r>
            <a:endParaRPr lang="en-GB" dirty="0"/>
          </a:p>
        </p:txBody>
      </p:sp>
      <p:sp>
        <p:nvSpPr>
          <p:cNvPr id="3" name="Content Placeholder 2"/>
          <p:cNvSpPr>
            <a:spLocks noGrp="1"/>
          </p:cNvSpPr>
          <p:nvPr>
            <p:ph idx="1"/>
          </p:nvPr>
        </p:nvSpPr>
        <p:spPr/>
        <p:txBody>
          <a:bodyPr/>
          <a:lstStyle/>
          <a:p>
            <a:r>
              <a:rPr lang="en-GB" dirty="0"/>
              <a:t>Teacher reviews the learning within the lesson to measure whether pupils have understood.</a:t>
            </a:r>
          </a:p>
        </p:txBody>
      </p:sp>
    </p:spTree>
    <p:extLst>
      <p:ext uri="{BB962C8B-B14F-4D97-AF65-F5344CB8AC3E}">
        <p14:creationId xmlns:p14="http://schemas.microsoft.com/office/powerpoint/2010/main" val="23010250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 4: </a:t>
            </a:r>
            <a:endParaRPr lang="en-GB" dirty="0"/>
          </a:p>
        </p:txBody>
      </p:sp>
      <p:pic>
        <p:nvPicPr>
          <p:cNvPr id="4" name="Content Placeholder 3"/>
          <p:cNvPicPr>
            <a:picLocks noGrp="1" noChangeAspect="1"/>
          </p:cNvPicPr>
          <p:nvPr>
            <p:ph idx="1"/>
          </p:nvPr>
        </p:nvPicPr>
        <p:blipFill>
          <a:blip r:embed="rId2"/>
          <a:stretch>
            <a:fillRect/>
          </a:stretch>
        </p:blipFill>
        <p:spPr>
          <a:xfrm>
            <a:off x="677334" y="2166692"/>
            <a:ext cx="10041331" cy="1963803"/>
          </a:xfrm>
          <a:prstGeom prst="rect">
            <a:avLst/>
          </a:prstGeom>
        </p:spPr>
      </p:pic>
    </p:spTree>
    <p:extLst>
      <p:ext uri="{BB962C8B-B14F-4D97-AF65-F5344CB8AC3E}">
        <p14:creationId xmlns:p14="http://schemas.microsoft.com/office/powerpoint/2010/main" val="7084889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Feedback to Feed Forward</a:t>
            </a:r>
            <a:endParaRPr lang="en-GB" dirty="0"/>
          </a:p>
        </p:txBody>
      </p:sp>
      <p:sp>
        <p:nvSpPr>
          <p:cNvPr id="3" name="Content Placeholder 2"/>
          <p:cNvSpPr>
            <a:spLocks noGrp="1"/>
          </p:cNvSpPr>
          <p:nvPr>
            <p:ph idx="1"/>
          </p:nvPr>
        </p:nvSpPr>
        <p:spPr/>
        <p:txBody>
          <a:bodyPr/>
          <a:lstStyle/>
          <a:p>
            <a:r>
              <a:rPr lang="en-GB" dirty="0" smtClean="0"/>
              <a:t>Before the unit starts, use all of the discussions and assessments so far to address misconceptions. </a:t>
            </a:r>
          </a:p>
          <a:p>
            <a:r>
              <a:rPr lang="en-GB" dirty="0" smtClean="0"/>
              <a:t>You may need to recap prior learning a little more</a:t>
            </a:r>
          </a:p>
          <a:p>
            <a:r>
              <a:rPr lang="en-GB" dirty="0" smtClean="0"/>
              <a:t>Take time here as it’s important children have a solid foundation to build new learning too.</a:t>
            </a:r>
            <a:endParaRPr lang="en-GB" dirty="0"/>
          </a:p>
        </p:txBody>
      </p:sp>
    </p:spTree>
    <p:extLst>
      <p:ext uri="{BB962C8B-B14F-4D97-AF65-F5344CB8AC3E}">
        <p14:creationId xmlns:p14="http://schemas.microsoft.com/office/powerpoint/2010/main" val="23164423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Vocabulary Check</a:t>
            </a:r>
            <a:endParaRPr lang="en-GB" dirty="0"/>
          </a:p>
        </p:txBody>
      </p:sp>
      <p:sp>
        <p:nvSpPr>
          <p:cNvPr id="3" name="Content Placeholder 2"/>
          <p:cNvSpPr>
            <a:spLocks noGrp="1"/>
          </p:cNvSpPr>
          <p:nvPr>
            <p:ph idx="1"/>
          </p:nvPr>
        </p:nvSpPr>
        <p:spPr/>
        <p:txBody>
          <a:bodyPr/>
          <a:lstStyle/>
          <a:p>
            <a:r>
              <a:rPr lang="en-GB" dirty="0"/>
              <a:t>Teacher revisits the vocabulary for this unit.</a:t>
            </a:r>
          </a:p>
        </p:txBody>
      </p:sp>
    </p:spTree>
    <p:extLst>
      <p:ext uri="{BB962C8B-B14F-4D97-AF65-F5344CB8AC3E}">
        <p14:creationId xmlns:p14="http://schemas.microsoft.com/office/powerpoint/2010/main" val="30013363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Retrieval from within Unit</a:t>
            </a:r>
            <a:endParaRPr lang="en-GB" dirty="0"/>
          </a:p>
        </p:txBody>
      </p:sp>
      <p:sp>
        <p:nvSpPr>
          <p:cNvPr id="3" name="Content Placeholder 2"/>
          <p:cNvSpPr>
            <a:spLocks noGrp="1"/>
          </p:cNvSpPr>
          <p:nvPr>
            <p:ph idx="1"/>
          </p:nvPr>
        </p:nvSpPr>
        <p:spPr/>
        <p:txBody>
          <a:bodyPr/>
          <a:lstStyle/>
          <a:p>
            <a:r>
              <a:rPr lang="en-GB" dirty="0"/>
              <a:t>The class review vocabulary and the learning from the previous lesson(s) and show where they are in the wider ‘DT journey’ (i.e. the sequence). </a:t>
            </a:r>
          </a:p>
        </p:txBody>
      </p:sp>
    </p:spTree>
    <p:extLst>
      <p:ext uri="{BB962C8B-B14F-4D97-AF65-F5344CB8AC3E}">
        <p14:creationId xmlns:p14="http://schemas.microsoft.com/office/powerpoint/2010/main" val="15895526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Share lesson ‘I can’</a:t>
            </a:r>
            <a:endParaRPr lang="en-GB" dirty="0"/>
          </a:p>
        </p:txBody>
      </p:sp>
      <p:sp>
        <p:nvSpPr>
          <p:cNvPr id="3" name="Content Placeholder 2"/>
          <p:cNvSpPr>
            <a:spLocks noGrp="1"/>
          </p:cNvSpPr>
          <p:nvPr>
            <p:ph idx="1"/>
          </p:nvPr>
        </p:nvSpPr>
        <p:spPr/>
        <p:txBody>
          <a:bodyPr/>
          <a:lstStyle/>
          <a:p>
            <a:r>
              <a:rPr lang="en-GB" dirty="0"/>
              <a:t>Look at ‘I can.’ for this lesson and how this fits into the bigger sequence of learning for the unit.</a:t>
            </a:r>
          </a:p>
        </p:txBody>
      </p:sp>
    </p:spTree>
    <p:extLst>
      <p:ext uri="{BB962C8B-B14F-4D97-AF65-F5344CB8AC3E}">
        <p14:creationId xmlns:p14="http://schemas.microsoft.com/office/powerpoint/2010/main" val="507061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 Learning</a:t>
            </a:r>
            <a:endParaRPr lang="en-GB" dirty="0"/>
          </a:p>
        </p:txBody>
      </p:sp>
      <p:sp>
        <p:nvSpPr>
          <p:cNvPr id="3" name="Content Placeholder 2"/>
          <p:cNvSpPr>
            <a:spLocks noGrp="1"/>
          </p:cNvSpPr>
          <p:nvPr>
            <p:ph idx="1"/>
          </p:nvPr>
        </p:nvSpPr>
        <p:spPr/>
        <p:txBody>
          <a:bodyPr/>
          <a:lstStyle/>
          <a:p>
            <a:r>
              <a:rPr lang="en-GB" dirty="0"/>
              <a:t>Ensure learning is introduced in line with Walkthrus (</a:t>
            </a:r>
            <a:r>
              <a:rPr lang="en-GB" b="1" dirty="0"/>
              <a:t>small steps, modelled, checking for understanding etc…)</a:t>
            </a:r>
            <a:br>
              <a:rPr lang="en-GB" b="1" dirty="0"/>
            </a:br>
            <a:r>
              <a:rPr lang="en-GB" dirty="0"/>
              <a:t>Teach new learning. Pupils will have the opportunity to practice their disciplinary skills within each lesson</a:t>
            </a:r>
          </a:p>
        </p:txBody>
      </p:sp>
    </p:spTree>
    <p:extLst>
      <p:ext uri="{BB962C8B-B14F-4D97-AF65-F5344CB8AC3E}">
        <p14:creationId xmlns:p14="http://schemas.microsoft.com/office/powerpoint/2010/main" val="4434178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Independent Practice</a:t>
            </a:r>
            <a:endParaRPr lang="en-GB" dirty="0"/>
          </a:p>
        </p:txBody>
      </p:sp>
      <p:sp>
        <p:nvSpPr>
          <p:cNvPr id="3" name="Content Placeholder 2"/>
          <p:cNvSpPr>
            <a:spLocks noGrp="1"/>
          </p:cNvSpPr>
          <p:nvPr>
            <p:ph idx="1"/>
          </p:nvPr>
        </p:nvSpPr>
        <p:spPr/>
        <p:txBody>
          <a:bodyPr/>
          <a:lstStyle/>
          <a:p>
            <a:r>
              <a:rPr lang="en-GB" dirty="0"/>
              <a:t>Learning presented in DT books – activity must be closely linked to the learning intention. Pupils may be given the opportunity to ‘present learning how they wish i.e. sketch, diagrams, piece of writing... Misconceptions picked up and addressed through effective deployment of LSAs, instant feedback and rapid support. </a:t>
            </a:r>
          </a:p>
        </p:txBody>
      </p:sp>
    </p:spTree>
    <p:extLst>
      <p:ext uri="{BB962C8B-B14F-4D97-AF65-F5344CB8AC3E}">
        <p14:creationId xmlns:p14="http://schemas.microsoft.com/office/powerpoint/2010/main" val="23567388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End of Lesson Assessment</a:t>
            </a:r>
            <a:endParaRPr lang="en-GB" dirty="0"/>
          </a:p>
        </p:txBody>
      </p:sp>
      <p:sp>
        <p:nvSpPr>
          <p:cNvPr id="3" name="Content Placeholder 2"/>
          <p:cNvSpPr>
            <a:spLocks noGrp="1"/>
          </p:cNvSpPr>
          <p:nvPr>
            <p:ph idx="1"/>
          </p:nvPr>
        </p:nvSpPr>
        <p:spPr/>
        <p:txBody>
          <a:bodyPr/>
          <a:lstStyle/>
          <a:p>
            <a:r>
              <a:rPr lang="en-GB" dirty="0"/>
              <a:t>Teacher reviews the learning within the lesson to measure whether pupils have understood.</a:t>
            </a:r>
          </a:p>
        </p:txBody>
      </p:sp>
    </p:spTree>
    <p:extLst>
      <p:ext uri="{BB962C8B-B14F-4D97-AF65-F5344CB8AC3E}">
        <p14:creationId xmlns:p14="http://schemas.microsoft.com/office/powerpoint/2010/main" val="29932809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 5: </a:t>
            </a:r>
            <a:endParaRPr lang="en-GB" dirty="0"/>
          </a:p>
        </p:txBody>
      </p:sp>
      <p:pic>
        <p:nvPicPr>
          <p:cNvPr id="4" name="Content Placeholder 3"/>
          <p:cNvPicPr>
            <a:picLocks noGrp="1" noChangeAspect="1"/>
          </p:cNvPicPr>
          <p:nvPr>
            <p:ph idx="1"/>
          </p:nvPr>
        </p:nvPicPr>
        <p:blipFill>
          <a:blip r:embed="rId2"/>
          <a:stretch>
            <a:fillRect/>
          </a:stretch>
        </p:blipFill>
        <p:spPr>
          <a:xfrm>
            <a:off x="677334" y="2166692"/>
            <a:ext cx="10041331" cy="1963803"/>
          </a:xfrm>
          <a:prstGeom prst="rect">
            <a:avLst/>
          </a:prstGeom>
        </p:spPr>
      </p:pic>
    </p:spTree>
    <p:extLst>
      <p:ext uri="{BB962C8B-B14F-4D97-AF65-F5344CB8AC3E}">
        <p14:creationId xmlns:p14="http://schemas.microsoft.com/office/powerpoint/2010/main" val="1261026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are we learning about in this topic? What is the outcome?</a:t>
            </a:r>
            <a:endParaRPr lang="en-GB" dirty="0"/>
          </a:p>
        </p:txBody>
      </p:sp>
      <p:sp>
        <p:nvSpPr>
          <p:cNvPr id="3" name="Content Placeholder 2"/>
          <p:cNvSpPr>
            <a:spLocks noGrp="1"/>
          </p:cNvSpPr>
          <p:nvPr>
            <p:ph idx="1"/>
          </p:nvPr>
        </p:nvSpPr>
        <p:spPr>
          <a:xfrm>
            <a:off x="677334" y="2160589"/>
            <a:ext cx="8596668" cy="1497011"/>
          </a:xfrm>
        </p:spPr>
        <p:txBody>
          <a:bodyPr/>
          <a:lstStyle/>
          <a:p>
            <a:r>
              <a:rPr lang="en-GB" dirty="0"/>
              <a:t>Teacher shares the overarching topic, ‘aspect’ of DT (food and nutrition, mechanisms, materials, digital world, electrical systems or structures) and outcome of the unit</a:t>
            </a:r>
            <a:r>
              <a:rPr lang="en-GB" dirty="0" smtClean="0"/>
              <a:t>.</a:t>
            </a:r>
          </a:p>
          <a:p>
            <a:r>
              <a:rPr lang="en-GB" dirty="0" smtClean="0"/>
              <a:t>Outcome:</a:t>
            </a:r>
            <a:endParaRPr lang="en-GB" dirty="0"/>
          </a:p>
        </p:txBody>
      </p:sp>
      <p:pic>
        <p:nvPicPr>
          <p:cNvPr id="4" name="Picture 3"/>
          <p:cNvPicPr>
            <a:picLocks noChangeAspect="1"/>
          </p:cNvPicPr>
          <p:nvPr/>
        </p:nvPicPr>
        <p:blipFill>
          <a:blip r:embed="rId2"/>
          <a:stretch>
            <a:fillRect/>
          </a:stretch>
        </p:blipFill>
        <p:spPr>
          <a:xfrm>
            <a:off x="6590780" y="2909094"/>
            <a:ext cx="3067050" cy="3381375"/>
          </a:xfrm>
          <a:prstGeom prst="rect">
            <a:avLst/>
          </a:prstGeom>
        </p:spPr>
      </p:pic>
    </p:spTree>
    <p:extLst>
      <p:ext uri="{BB962C8B-B14F-4D97-AF65-F5344CB8AC3E}">
        <p14:creationId xmlns:p14="http://schemas.microsoft.com/office/powerpoint/2010/main" val="14881579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Feedback to Feed Forward</a:t>
            </a:r>
            <a:endParaRPr lang="en-GB" dirty="0"/>
          </a:p>
        </p:txBody>
      </p:sp>
      <p:sp>
        <p:nvSpPr>
          <p:cNvPr id="3" name="Content Placeholder 2"/>
          <p:cNvSpPr>
            <a:spLocks noGrp="1"/>
          </p:cNvSpPr>
          <p:nvPr>
            <p:ph idx="1"/>
          </p:nvPr>
        </p:nvSpPr>
        <p:spPr/>
        <p:txBody>
          <a:bodyPr/>
          <a:lstStyle/>
          <a:p>
            <a:r>
              <a:rPr lang="en-GB" dirty="0" smtClean="0"/>
              <a:t>Before the unit starts, use all of the discussions and assessments so far to address misconceptions. </a:t>
            </a:r>
          </a:p>
          <a:p>
            <a:r>
              <a:rPr lang="en-GB" dirty="0" smtClean="0"/>
              <a:t>You may need to recap prior learning a little more</a:t>
            </a:r>
          </a:p>
          <a:p>
            <a:r>
              <a:rPr lang="en-GB" dirty="0" smtClean="0"/>
              <a:t>Take time here as it’s important children have a solid foundation to build new learning too.</a:t>
            </a:r>
            <a:endParaRPr lang="en-GB" dirty="0"/>
          </a:p>
        </p:txBody>
      </p:sp>
    </p:spTree>
    <p:extLst>
      <p:ext uri="{BB962C8B-B14F-4D97-AF65-F5344CB8AC3E}">
        <p14:creationId xmlns:p14="http://schemas.microsoft.com/office/powerpoint/2010/main" val="5006482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Vocabulary Check</a:t>
            </a:r>
            <a:endParaRPr lang="en-GB" dirty="0"/>
          </a:p>
        </p:txBody>
      </p:sp>
      <p:sp>
        <p:nvSpPr>
          <p:cNvPr id="3" name="Content Placeholder 2"/>
          <p:cNvSpPr>
            <a:spLocks noGrp="1"/>
          </p:cNvSpPr>
          <p:nvPr>
            <p:ph idx="1"/>
          </p:nvPr>
        </p:nvSpPr>
        <p:spPr/>
        <p:txBody>
          <a:bodyPr/>
          <a:lstStyle/>
          <a:p>
            <a:r>
              <a:rPr lang="en-GB" dirty="0"/>
              <a:t>Teacher revisits the vocabulary for this unit.</a:t>
            </a:r>
          </a:p>
        </p:txBody>
      </p:sp>
    </p:spTree>
    <p:extLst>
      <p:ext uri="{BB962C8B-B14F-4D97-AF65-F5344CB8AC3E}">
        <p14:creationId xmlns:p14="http://schemas.microsoft.com/office/powerpoint/2010/main" val="20775678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Retrieval from within Unit</a:t>
            </a:r>
            <a:endParaRPr lang="en-GB" dirty="0"/>
          </a:p>
        </p:txBody>
      </p:sp>
      <p:sp>
        <p:nvSpPr>
          <p:cNvPr id="3" name="Content Placeholder 2"/>
          <p:cNvSpPr>
            <a:spLocks noGrp="1"/>
          </p:cNvSpPr>
          <p:nvPr>
            <p:ph idx="1"/>
          </p:nvPr>
        </p:nvSpPr>
        <p:spPr/>
        <p:txBody>
          <a:bodyPr/>
          <a:lstStyle/>
          <a:p>
            <a:r>
              <a:rPr lang="en-GB" dirty="0"/>
              <a:t>The class review vocabulary and the learning from the previous lesson(s) and show where they are in the wider ‘DT journey’ (i.e. the sequence). </a:t>
            </a:r>
          </a:p>
        </p:txBody>
      </p:sp>
    </p:spTree>
    <p:extLst>
      <p:ext uri="{BB962C8B-B14F-4D97-AF65-F5344CB8AC3E}">
        <p14:creationId xmlns:p14="http://schemas.microsoft.com/office/powerpoint/2010/main" val="14162900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Share lesson ‘I can’</a:t>
            </a:r>
            <a:endParaRPr lang="en-GB" dirty="0"/>
          </a:p>
        </p:txBody>
      </p:sp>
      <p:sp>
        <p:nvSpPr>
          <p:cNvPr id="3" name="Content Placeholder 2"/>
          <p:cNvSpPr>
            <a:spLocks noGrp="1"/>
          </p:cNvSpPr>
          <p:nvPr>
            <p:ph idx="1"/>
          </p:nvPr>
        </p:nvSpPr>
        <p:spPr/>
        <p:txBody>
          <a:bodyPr/>
          <a:lstStyle/>
          <a:p>
            <a:r>
              <a:rPr lang="en-GB" dirty="0"/>
              <a:t>Look at ‘I can.’ for this lesson and how this fits into the bigger sequence of learning for the unit.</a:t>
            </a:r>
          </a:p>
        </p:txBody>
      </p:sp>
    </p:spTree>
    <p:extLst>
      <p:ext uri="{BB962C8B-B14F-4D97-AF65-F5344CB8AC3E}">
        <p14:creationId xmlns:p14="http://schemas.microsoft.com/office/powerpoint/2010/main" val="4040254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 Learning</a:t>
            </a:r>
            <a:endParaRPr lang="en-GB" dirty="0"/>
          </a:p>
        </p:txBody>
      </p:sp>
      <p:sp>
        <p:nvSpPr>
          <p:cNvPr id="3" name="Content Placeholder 2"/>
          <p:cNvSpPr>
            <a:spLocks noGrp="1"/>
          </p:cNvSpPr>
          <p:nvPr>
            <p:ph idx="1"/>
          </p:nvPr>
        </p:nvSpPr>
        <p:spPr/>
        <p:txBody>
          <a:bodyPr/>
          <a:lstStyle/>
          <a:p>
            <a:r>
              <a:rPr lang="en-GB" dirty="0"/>
              <a:t>Ensure learning is introduced in line with Walkthrus (</a:t>
            </a:r>
            <a:r>
              <a:rPr lang="en-GB" b="1" dirty="0"/>
              <a:t>small steps, modelled, checking for understanding etc…)</a:t>
            </a:r>
            <a:br>
              <a:rPr lang="en-GB" b="1" dirty="0"/>
            </a:br>
            <a:r>
              <a:rPr lang="en-GB" dirty="0"/>
              <a:t>Teach new learning. Pupils will have the opportunity to practice their disciplinary skills within each lesson</a:t>
            </a:r>
          </a:p>
        </p:txBody>
      </p:sp>
    </p:spTree>
    <p:extLst>
      <p:ext uri="{BB962C8B-B14F-4D97-AF65-F5344CB8AC3E}">
        <p14:creationId xmlns:p14="http://schemas.microsoft.com/office/powerpoint/2010/main" val="24075877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Independent Practice</a:t>
            </a:r>
            <a:endParaRPr lang="en-GB" dirty="0"/>
          </a:p>
        </p:txBody>
      </p:sp>
      <p:sp>
        <p:nvSpPr>
          <p:cNvPr id="3" name="Content Placeholder 2"/>
          <p:cNvSpPr>
            <a:spLocks noGrp="1"/>
          </p:cNvSpPr>
          <p:nvPr>
            <p:ph idx="1"/>
          </p:nvPr>
        </p:nvSpPr>
        <p:spPr/>
        <p:txBody>
          <a:bodyPr/>
          <a:lstStyle/>
          <a:p>
            <a:r>
              <a:rPr lang="en-GB" dirty="0"/>
              <a:t>Learning presented in DT books – activity must be closely linked to the learning intention. Pupils may be given the opportunity to ‘present learning how they wish i.e. sketch, diagrams, piece of writing... Misconceptions picked up and addressed through effective deployment of LSAs, instant feedback and rapid support. </a:t>
            </a:r>
          </a:p>
        </p:txBody>
      </p:sp>
    </p:spTree>
    <p:extLst>
      <p:ext uri="{BB962C8B-B14F-4D97-AF65-F5344CB8AC3E}">
        <p14:creationId xmlns:p14="http://schemas.microsoft.com/office/powerpoint/2010/main" val="23491655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End of Lesson Assessment</a:t>
            </a:r>
            <a:endParaRPr lang="en-GB" dirty="0"/>
          </a:p>
        </p:txBody>
      </p:sp>
      <p:sp>
        <p:nvSpPr>
          <p:cNvPr id="3" name="Content Placeholder 2"/>
          <p:cNvSpPr>
            <a:spLocks noGrp="1"/>
          </p:cNvSpPr>
          <p:nvPr>
            <p:ph idx="1"/>
          </p:nvPr>
        </p:nvSpPr>
        <p:spPr/>
        <p:txBody>
          <a:bodyPr/>
          <a:lstStyle/>
          <a:p>
            <a:r>
              <a:rPr lang="en-GB" dirty="0"/>
              <a:t>Teacher reviews the learning within the lesson to measure whether pupils have understood.</a:t>
            </a:r>
          </a:p>
        </p:txBody>
      </p:sp>
    </p:spTree>
    <p:extLst>
      <p:ext uri="{BB962C8B-B14F-4D97-AF65-F5344CB8AC3E}">
        <p14:creationId xmlns:p14="http://schemas.microsoft.com/office/powerpoint/2010/main" val="19091513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53193"/>
          </a:xfrm>
        </p:spPr>
        <p:txBody>
          <a:bodyPr/>
          <a:lstStyle/>
          <a:p>
            <a:r>
              <a:rPr lang="en-GB" dirty="0" smtClean="0"/>
              <a:t>Creation of Product and Evaluation</a:t>
            </a:r>
            <a:endParaRPr lang="en-GB" dirty="0"/>
          </a:p>
        </p:txBody>
      </p:sp>
      <p:sp>
        <p:nvSpPr>
          <p:cNvPr id="3" name="Content Placeholder 2"/>
          <p:cNvSpPr>
            <a:spLocks noGrp="1"/>
          </p:cNvSpPr>
          <p:nvPr>
            <p:ph idx="1"/>
          </p:nvPr>
        </p:nvSpPr>
        <p:spPr/>
        <p:txBody>
          <a:bodyPr/>
          <a:lstStyle/>
          <a:p>
            <a:r>
              <a:rPr lang="en-GB" dirty="0"/>
              <a:t>Children will apply their learning skills to create the final product in the make phase of learning. Children will then evaluate their product using the correct format</a:t>
            </a:r>
            <a:r>
              <a:rPr lang="en-GB" dirty="0" smtClean="0"/>
              <a:t>.</a:t>
            </a:r>
            <a:endParaRPr lang="en-GB" dirty="0"/>
          </a:p>
        </p:txBody>
      </p:sp>
    </p:spTree>
    <p:extLst>
      <p:ext uri="{BB962C8B-B14F-4D97-AF65-F5344CB8AC3E}">
        <p14:creationId xmlns:p14="http://schemas.microsoft.com/office/powerpoint/2010/main" val="1833889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53193"/>
          </a:xfrm>
        </p:spPr>
        <p:txBody>
          <a:bodyPr/>
          <a:lstStyle/>
          <a:p>
            <a:r>
              <a:rPr lang="en-GB" dirty="0" smtClean="0"/>
              <a:t>Complete End of Unit Assessment</a:t>
            </a:r>
            <a:endParaRPr lang="en-GB" dirty="0"/>
          </a:p>
        </p:txBody>
      </p:sp>
      <p:sp>
        <p:nvSpPr>
          <p:cNvPr id="3" name="Content Placeholder 2"/>
          <p:cNvSpPr>
            <a:spLocks noGrp="1"/>
          </p:cNvSpPr>
          <p:nvPr>
            <p:ph idx="1"/>
          </p:nvPr>
        </p:nvSpPr>
        <p:spPr/>
        <p:txBody>
          <a:bodyPr/>
          <a:lstStyle/>
          <a:p>
            <a:r>
              <a:rPr lang="en-GB" dirty="0"/>
              <a:t>Children are given a quiz that contains the key knowledge at the end of each unit</a:t>
            </a:r>
            <a:r>
              <a:rPr lang="en-GB" dirty="0" smtClean="0"/>
              <a:t>.</a:t>
            </a:r>
          </a:p>
          <a:p>
            <a:r>
              <a:rPr lang="en-GB" dirty="0" smtClean="0"/>
              <a:t>Record Assessments</a:t>
            </a:r>
            <a:endParaRPr lang="en-GB" dirty="0"/>
          </a:p>
        </p:txBody>
      </p:sp>
    </p:spTree>
    <p:extLst>
      <p:ext uri="{BB962C8B-B14F-4D97-AF65-F5344CB8AC3E}">
        <p14:creationId xmlns:p14="http://schemas.microsoft.com/office/powerpoint/2010/main" val="3209566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Previous Aspect Discussion	</a:t>
            </a:r>
            <a:endParaRPr lang="en-GB" dirty="0"/>
          </a:p>
        </p:txBody>
      </p:sp>
      <p:sp>
        <p:nvSpPr>
          <p:cNvPr id="3" name="Content Placeholder 2"/>
          <p:cNvSpPr>
            <a:spLocks noGrp="1"/>
          </p:cNvSpPr>
          <p:nvPr>
            <p:ph idx="1"/>
          </p:nvPr>
        </p:nvSpPr>
        <p:spPr/>
        <p:txBody>
          <a:bodyPr/>
          <a:lstStyle/>
          <a:p>
            <a:r>
              <a:rPr lang="en-GB" dirty="0"/>
              <a:t>Children share what they know from when they last experienced the ‘aspect’ (i.e. food and nutrition). This may be from a year or two ago. Teacher uses the ‘key knowledge’ and skills to prompt discussion. </a:t>
            </a:r>
          </a:p>
        </p:txBody>
      </p:sp>
    </p:spTree>
    <p:extLst>
      <p:ext uri="{BB962C8B-B14F-4D97-AF65-F5344CB8AC3E}">
        <p14:creationId xmlns:p14="http://schemas.microsoft.com/office/powerpoint/2010/main" val="3997069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Share Previous Skills</a:t>
            </a:r>
            <a:endParaRPr lang="en-GB" dirty="0"/>
          </a:p>
        </p:txBody>
      </p:sp>
      <p:sp>
        <p:nvSpPr>
          <p:cNvPr id="3" name="Content Placeholder 2"/>
          <p:cNvSpPr>
            <a:spLocks noGrp="1"/>
          </p:cNvSpPr>
          <p:nvPr>
            <p:ph idx="1"/>
          </p:nvPr>
        </p:nvSpPr>
        <p:spPr/>
        <p:txBody>
          <a:bodyPr/>
          <a:lstStyle/>
          <a:p>
            <a:r>
              <a:rPr lang="en-GB" dirty="0"/>
              <a:t>Teacher also share which skills will also be covered in the unit and the previous skills that they pupils learnt.</a:t>
            </a:r>
          </a:p>
        </p:txBody>
      </p:sp>
    </p:spTree>
    <p:extLst>
      <p:ext uri="{BB962C8B-B14F-4D97-AF65-F5344CB8AC3E}">
        <p14:creationId xmlns:p14="http://schemas.microsoft.com/office/powerpoint/2010/main" val="4216669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 1: </a:t>
            </a:r>
            <a:endParaRPr lang="en-GB" dirty="0"/>
          </a:p>
        </p:txBody>
      </p:sp>
      <p:pic>
        <p:nvPicPr>
          <p:cNvPr id="4" name="Content Placeholder 3"/>
          <p:cNvPicPr>
            <a:picLocks noGrp="1" noChangeAspect="1"/>
          </p:cNvPicPr>
          <p:nvPr>
            <p:ph idx="1"/>
          </p:nvPr>
        </p:nvPicPr>
        <p:blipFill>
          <a:blip r:embed="rId2"/>
          <a:stretch>
            <a:fillRect/>
          </a:stretch>
        </p:blipFill>
        <p:spPr>
          <a:xfrm>
            <a:off x="677334" y="2166692"/>
            <a:ext cx="10041331" cy="1963803"/>
          </a:xfrm>
          <a:prstGeom prst="rect">
            <a:avLst/>
          </a:prstGeom>
        </p:spPr>
      </p:pic>
    </p:spTree>
    <p:extLst>
      <p:ext uri="{BB962C8B-B14F-4D97-AF65-F5344CB8AC3E}">
        <p14:creationId xmlns:p14="http://schemas.microsoft.com/office/powerpoint/2010/main" val="289429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Feedback to Feed Forward</a:t>
            </a:r>
            <a:endParaRPr lang="en-GB" dirty="0"/>
          </a:p>
        </p:txBody>
      </p:sp>
      <p:sp>
        <p:nvSpPr>
          <p:cNvPr id="3" name="Content Placeholder 2"/>
          <p:cNvSpPr>
            <a:spLocks noGrp="1"/>
          </p:cNvSpPr>
          <p:nvPr>
            <p:ph idx="1"/>
          </p:nvPr>
        </p:nvSpPr>
        <p:spPr/>
        <p:txBody>
          <a:bodyPr/>
          <a:lstStyle/>
          <a:p>
            <a:r>
              <a:rPr lang="en-GB" dirty="0" smtClean="0"/>
              <a:t>Before the unit starts, use all of the discussions and assessments so far to address misconceptions. </a:t>
            </a:r>
          </a:p>
          <a:p>
            <a:r>
              <a:rPr lang="en-GB" dirty="0" smtClean="0"/>
              <a:t>You may need to recap prior learning a little more</a:t>
            </a:r>
          </a:p>
          <a:p>
            <a:r>
              <a:rPr lang="en-GB" dirty="0" smtClean="0"/>
              <a:t>Take time here as it’s important children have a solid foundation to build new learning too.</a:t>
            </a:r>
            <a:endParaRPr lang="en-GB" dirty="0"/>
          </a:p>
        </p:txBody>
      </p:sp>
    </p:spTree>
    <p:extLst>
      <p:ext uri="{BB962C8B-B14F-4D97-AF65-F5344CB8AC3E}">
        <p14:creationId xmlns:p14="http://schemas.microsoft.com/office/powerpoint/2010/main" val="3971423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Vocabulary Check</a:t>
            </a:r>
            <a:endParaRPr lang="en-GB" dirty="0"/>
          </a:p>
        </p:txBody>
      </p:sp>
      <p:sp>
        <p:nvSpPr>
          <p:cNvPr id="3" name="Content Placeholder 2"/>
          <p:cNvSpPr>
            <a:spLocks noGrp="1"/>
          </p:cNvSpPr>
          <p:nvPr>
            <p:ph idx="1"/>
          </p:nvPr>
        </p:nvSpPr>
        <p:spPr/>
        <p:txBody>
          <a:bodyPr/>
          <a:lstStyle/>
          <a:p>
            <a:r>
              <a:rPr lang="en-GB" dirty="0"/>
              <a:t>Teacher revisits the vocabulary for this unit.</a:t>
            </a:r>
          </a:p>
        </p:txBody>
      </p:sp>
    </p:spTree>
    <p:extLst>
      <p:ext uri="{BB962C8B-B14F-4D97-AF65-F5344CB8AC3E}">
        <p14:creationId xmlns:p14="http://schemas.microsoft.com/office/powerpoint/2010/main" val="49909253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139</TotalTime>
  <Words>1347</Words>
  <Application>Microsoft Office PowerPoint</Application>
  <PresentationFormat>Widescreen</PresentationFormat>
  <Paragraphs>101</Paragraphs>
  <Slides>48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Trebuchet MS</vt:lpstr>
      <vt:lpstr>Wingdings 3</vt:lpstr>
      <vt:lpstr>Facet</vt:lpstr>
      <vt:lpstr>DT Unit Design</vt:lpstr>
      <vt:lpstr>PowerPoint Presentation</vt:lpstr>
      <vt:lpstr>Previous End Point Assessment</vt:lpstr>
      <vt:lpstr>What are we learning about in this topic? What is the outcome?</vt:lpstr>
      <vt:lpstr>Previous Aspect Discussion </vt:lpstr>
      <vt:lpstr>Share Previous Skills</vt:lpstr>
      <vt:lpstr>Lesson 1: </vt:lpstr>
      <vt:lpstr>Feedback to Feed Forward</vt:lpstr>
      <vt:lpstr>Vocabulary Check</vt:lpstr>
      <vt:lpstr>Retrieval from within Unit</vt:lpstr>
      <vt:lpstr>Share lesson ‘I can’</vt:lpstr>
      <vt:lpstr>New Learning</vt:lpstr>
      <vt:lpstr>Independent Practice</vt:lpstr>
      <vt:lpstr>End of Lesson Assessment</vt:lpstr>
      <vt:lpstr>Lesson 2: </vt:lpstr>
      <vt:lpstr>Feedback to Feed Forward</vt:lpstr>
      <vt:lpstr>Vocabulary Check</vt:lpstr>
      <vt:lpstr>Retrieval from within Unit</vt:lpstr>
      <vt:lpstr>Share lesson ‘I can’</vt:lpstr>
      <vt:lpstr>New Learning</vt:lpstr>
      <vt:lpstr>Independent Practice</vt:lpstr>
      <vt:lpstr>End of Lesson Assessment</vt:lpstr>
      <vt:lpstr>Lesson 3: </vt:lpstr>
      <vt:lpstr>Feedback to Feed Forward</vt:lpstr>
      <vt:lpstr>Vocabulary Check</vt:lpstr>
      <vt:lpstr>Retrieval from within Unit</vt:lpstr>
      <vt:lpstr>Share lesson ‘I can’</vt:lpstr>
      <vt:lpstr>New Learning</vt:lpstr>
      <vt:lpstr>Independent Practice</vt:lpstr>
      <vt:lpstr>End of Lesson Assessment</vt:lpstr>
      <vt:lpstr>Lesson 4: </vt:lpstr>
      <vt:lpstr>Feedback to Feed Forward</vt:lpstr>
      <vt:lpstr>Vocabulary Check</vt:lpstr>
      <vt:lpstr>Retrieval from within Unit</vt:lpstr>
      <vt:lpstr>Share lesson ‘I can’</vt:lpstr>
      <vt:lpstr>New Learning</vt:lpstr>
      <vt:lpstr>Independent Practice</vt:lpstr>
      <vt:lpstr>End of Lesson Assessment</vt:lpstr>
      <vt:lpstr>Lesson 5: </vt:lpstr>
      <vt:lpstr>Feedback to Feed Forward</vt:lpstr>
      <vt:lpstr>Vocabulary Check</vt:lpstr>
      <vt:lpstr>Retrieval from within Unit</vt:lpstr>
      <vt:lpstr>Share lesson ‘I can’</vt:lpstr>
      <vt:lpstr>New Learning</vt:lpstr>
      <vt:lpstr>Independent Practice</vt:lpstr>
      <vt:lpstr>End of Lesson Assessment</vt:lpstr>
      <vt:lpstr>Creation of Product and Evaluation</vt:lpstr>
      <vt:lpstr>Complete End of Unit Assessment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Lesson Design</dc:title>
  <dc:creator>Cardinham - Headteacher</dc:creator>
  <cp:lastModifiedBy>Cardinham - Headteacher</cp:lastModifiedBy>
  <cp:revision>12</cp:revision>
  <dcterms:created xsi:type="dcterms:W3CDTF">2025-07-03T21:09:33Z</dcterms:created>
  <dcterms:modified xsi:type="dcterms:W3CDTF">2025-09-24T15:11:25Z</dcterms:modified>
</cp:coreProperties>
</file>